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●"/>
              <a:defRPr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360"/>
              </a:spcBef>
              <a:buClr>
                <a:srgbClr val="000000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360"/>
              </a:spcBef>
              <a:buClr>
                <a:srgbClr val="000000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1808793"/>
            <a:ext cx="7772400" cy="750600"/>
          </a:xfrm>
          <a:prstGeom prst="rect">
            <a:avLst/>
          </a:prstGeom>
          <a:solidFill>
            <a:srgbClr val="FFFF00"/>
          </a:solidFill>
          <a:ln w="76200" cap="flat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3000"/>
              <a:t>RELATIVE CLAUSES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3038887"/>
            <a:ext cx="7772400" cy="1985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</a:rPr>
              <a:t>RELATIVE PRONOUNS: </a:t>
            </a:r>
            <a:r>
              <a:rPr lang="es" sz="2400" b="1">
                <a:solidFill>
                  <a:srgbClr val="0000FF"/>
                </a:solidFill>
              </a:rPr>
              <a:t>WHO, THAT, WHICH, WHOSE, WHAT, WHOM</a:t>
            </a:r>
          </a:p>
          <a:p>
            <a:pPr lvl="0" rtl="0">
              <a:spcBef>
                <a:spcPts val="0"/>
              </a:spcBef>
              <a:buNone/>
            </a:pPr>
            <a:endParaRPr sz="2400" b="1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</a:rPr>
              <a:t>RELATIVE ADVERBS: </a:t>
            </a:r>
            <a:r>
              <a:rPr lang="es" sz="2400" b="1">
                <a:solidFill>
                  <a:srgbClr val="0000FF"/>
                </a:solidFill>
              </a:rPr>
              <a:t>WHEN, WHERE, WHY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ctrTitle"/>
          </p:nvPr>
        </p:nvSpPr>
        <p:spPr>
          <a:xfrm>
            <a:off x="590325" y="74407"/>
            <a:ext cx="7772400" cy="384599"/>
          </a:xfrm>
          <a:prstGeom prst="rect">
            <a:avLst/>
          </a:prstGeom>
          <a:solidFill>
            <a:srgbClr val="FFFF00"/>
          </a:solidFill>
          <a:ln w="76200" cap="flat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/>
              <a:t>RELATIVE CLAUSES</a:t>
            </a:r>
          </a:p>
        </p:txBody>
      </p:sp>
      <p:sp>
        <p:nvSpPr>
          <p:cNvPr id="30" name="Shape 30"/>
          <p:cNvSpPr txBox="1"/>
          <p:nvPr/>
        </p:nvSpPr>
        <p:spPr>
          <a:xfrm>
            <a:off x="103726" y="603645"/>
            <a:ext cx="8892600" cy="3687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He was a scientist _________ made great discoveries.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Who took the money ______ was in my wallet?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He married a woman ________ father is a millionaire.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She moved to another city, ______ made me sad.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They didn't know ______ I was looking for.</a:t>
            </a:r>
          </a:p>
          <a:p>
            <a:pPr lvl="0" rtl="0">
              <a:spcBef>
                <a:spcPts val="0"/>
              </a:spcBef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A school is a place ________ you can study.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That's the day ________ we first met.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That's the reason ________ I went to the park.</a:t>
            </a:r>
          </a:p>
          <a:p>
            <a:pPr lvl="0" rtl="0">
              <a:spcBef>
                <a:spcPts val="0"/>
              </a:spcBef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1" name="Shape 31"/>
          <p:cNvSpPr txBox="1"/>
          <p:nvPr/>
        </p:nvSpPr>
        <p:spPr>
          <a:xfrm>
            <a:off x="197325" y="4497213"/>
            <a:ext cx="8558399" cy="2127899"/>
          </a:xfrm>
          <a:prstGeom prst="rect">
            <a:avLst/>
          </a:prstGeom>
          <a:noFill/>
          <a:ln w="381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The woman _______ my brother loves is from Mexico.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She ate the chocolate _______ I bought.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We went to the village ______ Lucy recommended.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That is the girl _______ I sent the flowers.</a:t>
            </a:r>
          </a:p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I caught a cold the day _____ we went to the park.</a:t>
            </a:r>
          </a:p>
        </p:txBody>
      </p:sp>
      <p:sp>
        <p:nvSpPr>
          <p:cNvPr id="32" name="Shape 32"/>
          <p:cNvSpPr txBox="1"/>
          <p:nvPr/>
        </p:nvSpPr>
        <p:spPr>
          <a:xfrm>
            <a:off x="3867625" y="996625"/>
            <a:ext cx="9050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3717700" y="603645"/>
            <a:ext cx="7299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</a:t>
            </a:r>
          </a:p>
        </p:txBody>
      </p:sp>
      <p:sp>
        <p:nvSpPr>
          <p:cNvPr id="34" name="Shape 34"/>
          <p:cNvSpPr txBox="1"/>
          <p:nvPr/>
        </p:nvSpPr>
        <p:spPr>
          <a:xfrm>
            <a:off x="4772725" y="1699200"/>
            <a:ext cx="9048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35" name="Shape 35"/>
          <p:cNvSpPr txBox="1"/>
          <p:nvPr/>
        </p:nvSpPr>
        <p:spPr>
          <a:xfrm>
            <a:off x="3540925" y="2758538"/>
            <a:ext cx="9528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where</a:t>
            </a:r>
          </a:p>
        </p:txBody>
      </p:sp>
      <p:sp>
        <p:nvSpPr>
          <p:cNvPr id="36" name="Shape 36"/>
          <p:cNvSpPr txBox="1"/>
          <p:nvPr/>
        </p:nvSpPr>
        <p:spPr>
          <a:xfrm>
            <a:off x="3370125" y="2051725"/>
            <a:ext cx="7299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what</a:t>
            </a:r>
          </a:p>
        </p:txBody>
      </p:sp>
      <p:sp>
        <p:nvSpPr>
          <p:cNvPr id="37" name="Shape 37"/>
          <p:cNvSpPr txBox="1"/>
          <p:nvPr/>
        </p:nvSpPr>
        <p:spPr>
          <a:xfrm>
            <a:off x="3652375" y="3568387"/>
            <a:ext cx="7299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why</a:t>
            </a:r>
          </a:p>
        </p:txBody>
      </p:sp>
      <p:sp>
        <p:nvSpPr>
          <p:cNvPr id="38" name="Shape 38"/>
          <p:cNvSpPr txBox="1"/>
          <p:nvPr/>
        </p:nvSpPr>
        <p:spPr>
          <a:xfrm>
            <a:off x="3026425" y="3200388"/>
            <a:ext cx="841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when</a:t>
            </a:r>
          </a:p>
        </p:txBody>
      </p:sp>
      <p:sp>
        <p:nvSpPr>
          <p:cNvPr id="39" name="Shape 39"/>
          <p:cNvSpPr txBox="1"/>
          <p:nvPr/>
        </p:nvSpPr>
        <p:spPr>
          <a:xfrm>
            <a:off x="3984225" y="1356575"/>
            <a:ext cx="984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whose</a:t>
            </a:r>
          </a:p>
        </p:txBody>
      </p:sp>
      <p:sp>
        <p:nvSpPr>
          <p:cNvPr id="40" name="Shape 40"/>
          <p:cNvSpPr txBox="1"/>
          <p:nvPr/>
        </p:nvSpPr>
        <p:spPr>
          <a:xfrm>
            <a:off x="2715325" y="4497213"/>
            <a:ext cx="82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(who)</a:t>
            </a:r>
          </a:p>
        </p:txBody>
      </p:sp>
      <p:sp>
        <p:nvSpPr>
          <p:cNvPr id="41" name="Shape 41"/>
          <p:cNvSpPr txBox="1"/>
          <p:nvPr/>
        </p:nvSpPr>
        <p:spPr>
          <a:xfrm>
            <a:off x="4071750" y="4875575"/>
            <a:ext cx="10004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(which)</a:t>
            </a:r>
          </a:p>
        </p:txBody>
      </p:sp>
      <p:sp>
        <p:nvSpPr>
          <p:cNvPr id="42" name="Shape 42"/>
          <p:cNvSpPr txBox="1"/>
          <p:nvPr/>
        </p:nvSpPr>
        <p:spPr>
          <a:xfrm>
            <a:off x="4223100" y="5260300"/>
            <a:ext cx="10322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(which)</a:t>
            </a:r>
          </a:p>
        </p:txBody>
      </p:sp>
      <p:sp>
        <p:nvSpPr>
          <p:cNvPr id="43" name="Shape 43"/>
          <p:cNvSpPr txBox="1"/>
          <p:nvPr/>
        </p:nvSpPr>
        <p:spPr>
          <a:xfrm>
            <a:off x="3026425" y="5580600"/>
            <a:ext cx="111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(whom)</a:t>
            </a:r>
          </a:p>
        </p:txBody>
      </p:sp>
      <p:sp>
        <p:nvSpPr>
          <p:cNvPr id="44" name="Shape 44"/>
          <p:cNvSpPr txBox="1"/>
          <p:nvPr/>
        </p:nvSpPr>
        <p:spPr>
          <a:xfrm>
            <a:off x="4047900" y="5939875"/>
            <a:ext cx="1048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(when)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1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ctrTitle"/>
          </p:nvPr>
        </p:nvSpPr>
        <p:spPr>
          <a:xfrm>
            <a:off x="590325" y="74407"/>
            <a:ext cx="7772400" cy="384599"/>
          </a:xfrm>
          <a:prstGeom prst="rect">
            <a:avLst/>
          </a:prstGeom>
          <a:solidFill>
            <a:srgbClr val="FFFF00"/>
          </a:solidFill>
          <a:ln w="76200" cap="flat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/>
              <a:t>RELATIVE CLAUSES</a:t>
            </a:r>
          </a:p>
        </p:txBody>
      </p:sp>
      <p:sp>
        <p:nvSpPr>
          <p:cNvPr id="50" name="Shape 50"/>
          <p:cNvSpPr txBox="1"/>
          <p:nvPr/>
        </p:nvSpPr>
        <p:spPr>
          <a:xfrm>
            <a:off x="274705" y="649206"/>
            <a:ext cx="8447100" cy="317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 =  for people (que) 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 =  for things (que) ; the thing that ( lo que ) 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whose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= possession (cuyo)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what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 = the thing that ( lo que ): sub / obj of sentences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when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: for times (cuando, en el que)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where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: for places ( donde) = in which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why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: for reason (por lo que)</a:t>
            </a:r>
          </a:p>
          <a:p>
            <a:pPr>
              <a:spcBef>
                <a:spcPts val="0"/>
              </a:spcBef>
              <a:buNone/>
            </a:pPr>
            <a:r>
              <a:rPr lang="es" sz="24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whom</a:t>
            </a: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: for people, as object of sentence ( a quien)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x="274705" y="3827405"/>
            <a:ext cx="8574299" cy="74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1800" b="1"/>
              <a:t>RELATIVE PRONOUNS LEFT OUT:  </a:t>
            </a:r>
            <a:r>
              <a:rPr lang="es" sz="1800" b="1">
                <a:solidFill>
                  <a:srgbClr val="FF0000"/>
                </a:solidFill>
              </a:rPr>
              <a:t>WHO</a:t>
            </a:r>
            <a:r>
              <a:rPr lang="es" sz="1800" b="1"/>
              <a:t>, </a:t>
            </a:r>
            <a:r>
              <a:rPr lang="es" sz="1800" b="1">
                <a:solidFill>
                  <a:srgbClr val="FF0000"/>
                </a:solidFill>
              </a:rPr>
              <a:t>WHICH</a:t>
            </a:r>
            <a:r>
              <a:rPr lang="es" sz="1800" b="1"/>
              <a:t>, </a:t>
            </a:r>
            <a:r>
              <a:rPr lang="es" sz="1800" b="1">
                <a:solidFill>
                  <a:srgbClr val="FF0000"/>
                </a:solidFill>
              </a:rPr>
              <a:t>THAT </a:t>
            </a:r>
            <a:r>
              <a:rPr lang="es" sz="1800" b="1"/>
              <a:t>- when object of sentence</a:t>
            </a:r>
          </a:p>
        </p:txBody>
      </p:sp>
      <p:sp>
        <p:nvSpPr>
          <p:cNvPr id="52" name="Shape 52"/>
          <p:cNvSpPr txBox="1"/>
          <p:nvPr/>
        </p:nvSpPr>
        <p:spPr>
          <a:xfrm>
            <a:off x="395280" y="4727655"/>
            <a:ext cx="8574299" cy="104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/>
              <a:t>RELATIVE ADVERB LEFT OUT:  </a:t>
            </a:r>
            <a:r>
              <a:rPr lang="es" sz="1800" b="1">
                <a:solidFill>
                  <a:srgbClr val="FF0000"/>
                </a:solidFill>
              </a:rPr>
              <a:t>WHEN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1800" b="1"/>
              <a:t>* WHERE - sólo cuando dejamos la preposición al final: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    - the town </a:t>
            </a: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</a:t>
            </a: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 I live = the town I live </a:t>
            </a: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</a:t>
            </a: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590325" y="74407"/>
            <a:ext cx="7772400" cy="384599"/>
          </a:xfrm>
          <a:prstGeom prst="rect">
            <a:avLst/>
          </a:prstGeom>
          <a:solidFill>
            <a:srgbClr val="FFFF00"/>
          </a:solidFill>
          <a:ln w="76200" cap="flat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/>
              <a:t>RELATIVE CLAUSES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297195" y="714545"/>
            <a:ext cx="8558399" cy="36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0000FF"/>
                </a:solidFill>
                <a:latin typeface="Trebuchet MS"/>
                <a:ea typeface="Trebuchet MS"/>
                <a:cs typeface="Trebuchet MS"/>
                <a:sym typeface="Trebuchet MS"/>
              </a:rPr>
              <a:t>NON- DEFINING RELATIVE CLAUSES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My boss, _____ is very nice, lives in Manchester.</a:t>
            </a:r>
          </a:p>
          <a:p>
            <a:pPr lvl="0" rtl="0">
              <a:spcBef>
                <a:spcPts val="0"/>
              </a:spcBef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Last week I bought a computer, ______ I don't like now.</a:t>
            </a:r>
          </a:p>
          <a:p>
            <a:pPr lvl="0" rtl="0">
              <a:spcBef>
                <a:spcPts val="0"/>
              </a:spcBef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My mother's house, ______ I grew up in, is very small.</a:t>
            </a:r>
          </a:p>
          <a:p>
            <a:pPr lvl="0" rtl="0">
              <a:spcBef>
                <a:spcPts val="0"/>
              </a:spcBef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Char char="●"/>
            </a:pPr>
            <a:r>
              <a:rPr lang="es" sz="2400" b="1">
                <a:latin typeface="Trebuchet MS"/>
                <a:ea typeface="Trebuchet MS"/>
                <a:cs typeface="Trebuchet MS"/>
                <a:sym typeface="Trebuchet MS"/>
              </a:rPr>
              <a:t>My sister, _____ I live with, knows a lot about cars.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2212800" y="1092100"/>
            <a:ext cx="7458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</a:rPr>
              <a:t>who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5515750" y="1753650"/>
            <a:ext cx="9206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</a:rPr>
              <a:t>which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3838275" y="2831400"/>
            <a:ext cx="9206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</a:rPr>
              <a:t>which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2399525" y="3506450"/>
            <a:ext cx="7458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</a:rPr>
              <a:t>who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717086" y="4481300"/>
            <a:ext cx="7317300" cy="198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2400" b="1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* THE RELATIVE PRONOUNS OR ADVERBS CANNOT BE LEFT OUT.</a:t>
            </a:r>
          </a:p>
          <a:p>
            <a:pPr>
              <a:spcBef>
                <a:spcPts val="0"/>
              </a:spcBef>
              <a:buNone/>
            </a:pPr>
            <a:r>
              <a:rPr lang="es" sz="2400" b="1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* THEY APPEAR BETWEEN COMMAS.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>
            <a:off x="590325" y="74407"/>
            <a:ext cx="7772400" cy="384599"/>
          </a:xfrm>
          <a:prstGeom prst="rect">
            <a:avLst/>
          </a:prstGeom>
          <a:solidFill>
            <a:srgbClr val="FFFF00"/>
          </a:solidFill>
          <a:ln w="76200" cap="flat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/>
              <a:t>RELATIVE CLAUSES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164363" y="648821"/>
            <a:ext cx="8813100" cy="6042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This is the bank _______ was robbed yesterday.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A boy ______ sister is in my class was in the bank at that time.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The man _____ robbed the bank had two pistols.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He wore a mask _________ made him look like Mickey Mouse.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A calendar is something ______ tells you the date.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My brother, ______ lives in Sydney, came to visit me last month.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Do you know the girl ______ I danced with?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Edinburgh, ________ is the capital of Scotland, is a beautiful city.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The hotel _______ we stayed in wasn't bad.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The building _______ I live in was built in the 1920's.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The car is making a strange noise again, ______ means that we'll have to take it to the garage.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Have you got any idea _______ they were arguing?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That's the boy ______ mother works in the post-office.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I don't remember the date _______ Peter was born.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The cat _______ was lying on the roof is Sandra's.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The restaurant ________ we ate yesterday was quite expensive.</a:t>
            </a:r>
          </a:p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77777"/>
              <a:buFont typeface="Arial"/>
              <a:buAutoNum type="arabicPeriod"/>
            </a:pPr>
            <a:r>
              <a:rPr lang="es" sz="1800" b="1">
                <a:latin typeface="Comic Sans MS"/>
                <a:ea typeface="Comic Sans MS"/>
                <a:cs typeface="Comic Sans MS"/>
                <a:sym typeface="Comic Sans MS"/>
              </a:rPr>
              <a:t>My English friend, ______ chats with us, has a house near the beach.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2180900" y="2077250"/>
            <a:ext cx="714000" cy="409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1696900" y="1199125"/>
            <a:ext cx="714000" cy="3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2894900" y="5328600"/>
            <a:ext cx="761699" cy="409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3373325" y="1744200"/>
            <a:ext cx="936899" cy="42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2711850" y="1462125"/>
            <a:ext cx="936899" cy="38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2767500" y="648824"/>
            <a:ext cx="825600" cy="38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2180900" y="2575062"/>
            <a:ext cx="936899" cy="42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5326225" y="3386000"/>
            <a:ext cx="936899" cy="42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1696900" y="4780750"/>
            <a:ext cx="936899" cy="42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which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2436425" y="4224587"/>
            <a:ext cx="936899" cy="42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whose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1474000" y="907600"/>
            <a:ext cx="936899" cy="38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whose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2633800" y="5039512"/>
            <a:ext cx="936899" cy="42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where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3373325" y="3941212"/>
            <a:ext cx="936899" cy="3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why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2029700" y="3146037"/>
            <a:ext cx="1016400" cy="3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--------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1926300" y="2879275"/>
            <a:ext cx="1016400" cy="3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--------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3848125" y="4560450"/>
            <a:ext cx="1016400" cy="3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--------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3117800" y="2352525"/>
            <a:ext cx="1016400" cy="3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--------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subTitle" idx="1"/>
          </p:nvPr>
        </p:nvSpPr>
        <p:spPr>
          <a:xfrm>
            <a:off x="844925" y="174737"/>
            <a:ext cx="7772400" cy="600899"/>
          </a:xfrm>
          <a:prstGeom prst="rect">
            <a:avLst/>
          </a:prstGeom>
          <a:solidFill>
            <a:srgbClr val="E06666"/>
          </a:solidFill>
          <a:ln w="76200" cap="flat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2400" b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or WHICH?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197800" y="973650"/>
            <a:ext cx="8765100" cy="455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_______ you need now is to take a good rest.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I couldn't understand _______ she tried to say.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He was usually late, _______ always annoyed his father.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We've missed our train, _______ means we may be late.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I can't find _______ I want here.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She has already arrive home, ________ makes me feel happy.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Nobody saw _______ happened.</a:t>
            </a:r>
          </a:p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58333"/>
              <a:buFont typeface="Arial"/>
              <a:buAutoNum type="arabicPeriod"/>
            </a:pPr>
            <a:r>
              <a:rPr lang="es" sz="2400" b="1">
                <a:latin typeface="Comic Sans MS"/>
                <a:ea typeface="Comic Sans MS"/>
                <a:cs typeface="Comic Sans MS"/>
                <a:sym typeface="Comic Sans MS"/>
              </a:rPr>
              <a:t>________ is difficult is finding a job here.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844925" y="973656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966625" y="4590775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2724475" y="3200400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2724475" y="4233375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254475" y="1430856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3984700" y="1745481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WHICH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4548325" y="2445581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WHICH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5517075" y="3534975"/>
            <a:ext cx="11913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WHICH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340809" y="5945100"/>
            <a:ext cx="8606100" cy="791399"/>
          </a:xfrm>
          <a:prstGeom prst="rect">
            <a:avLst/>
          </a:prstGeom>
          <a:noFill/>
          <a:ln w="76200" cap="flat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b="1">
                <a:solidFill>
                  <a:srgbClr val="0000FF"/>
                </a:solidFill>
              </a:rPr>
              <a:t>WHICH </a:t>
            </a:r>
            <a:r>
              <a:rPr lang="es" sz="1800" b="1"/>
              <a:t>= refers to the previous sentence // after a comma</a:t>
            </a:r>
          </a:p>
          <a:p>
            <a:pPr>
              <a:spcBef>
                <a:spcPts val="0"/>
              </a:spcBef>
              <a:buNone/>
            </a:pPr>
            <a:r>
              <a:rPr lang="es" sz="1800" b="1">
                <a:solidFill>
                  <a:srgbClr val="9900FF"/>
                </a:solidFill>
              </a:rPr>
              <a:t>WHAT</a:t>
            </a:r>
            <a:r>
              <a:rPr lang="es" sz="1800" b="1"/>
              <a:t> = functions as the subject or object of a sentence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Presentación en pantalla (4:3)</PresentationFormat>
  <Paragraphs>114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Custom Theme</vt:lpstr>
      <vt:lpstr>RELATIVE CLAUSES</vt:lpstr>
      <vt:lpstr>RELATIVE CLAUSES</vt:lpstr>
      <vt:lpstr>RELATIVE CLAUSES</vt:lpstr>
      <vt:lpstr>RELATIVE CLAUSES</vt:lpstr>
      <vt:lpstr>RELATIVE CLAUSES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Mirian</dc:creator>
  <cp:lastModifiedBy>Mirian</cp:lastModifiedBy>
  <cp:revision>1</cp:revision>
  <dcterms:modified xsi:type="dcterms:W3CDTF">2015-05-10T17:10:21Z</dcterms:modified>
</cp:coreProperties>
</file>